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32" r:id="rId2"/>
    <p:sldId id="256" r:id="rId3"/>
    <p:sldId id="333" r:id="rId4"/>
    <p:sldId id="336" r:id="rId5"/>
    <p:sldId id="335" r:id="rId6"/>
    <p:sldId id="338" r:id="rId7"/>
    <p:sldId id="337" r:id="rId8"/>
    <p:sldId id="339" r:id="rId9"/>
    <p:sldId id="368" r:id="rId10"/>
    <p:sldId id="340" r:id="rId11"/>
    <p:sldId id="405" r:id="rId12"/>
    <p:sldId id="343" r:id="rId13"/>
    <p:sldId id="334" r:id="rId14"/>
    <p:sldId id="350" r:id="rId15"/>
    <p:sldId id="345" r:id="rId16"/>
    <p:sldId id="342" r:id="rId17"/>
    <p:sldId id="344" r:id="rId18"/>
    <p:sldId id="422" r:id="rId19"/>
    <p:sldId id="346" r:id="rId20"/>
    <p:sldId id="347" r:id="rId21"/>
    <p:sldId id="348" r:id="rId22"/>
    <p:sldId id="395" r:id="rId23"/>
    <p:sldId id="349" r:id="rId24"/>
    <p:sldId id="417" r:id="rId25"/>
    <p:sldId id="466" r:id="rId26"/>
    <p:sldId id="418" r:id="rId27"/>
    <p:sldId id="353" r:id="rId28"/>
    <p:sldId id="354" r:id="rId29"/>
    <p:sldId id="351" r:id="rId30"/>
    <p:sldId id="359" r:id="rId31"/>
    <p:sldId id="360" r:id="rId32"/>
    <p:sldId id="362" r:id="rId33"/>
    <p:sldId id="355" r:id="rId34"/>
    <p:sldId id="356" r:id="rId35"/>
    <p:sldId id="454" r:id="rId36"/>
    <p:sldId id="361" r:id="rId37"/>
    <p:sldId id="363" r:id="rId38"/>
    <p:sldId id="366" r:id="rId39"/>
    <p:sldId id="367" r:id="rId40"/>
    <p:sldId id="365" r:id="rId41"/>
    <p:sldId id="364" r:id="rId42"/>
    <p:sldId id="456" r:id="rId43"/>
    <p:sldId id="457" r:id="rId44"/>
    <p:sldId id="458" r:id="rId45"/>
    <p:sldId id="455" r:id="rId46"/>
    <p:sldId id="467" r:id="rId47"/>
    <p:sldId id="369" r:id="rId48"/>
    <p:sldId id="374" r:id="rId49"/>
    <p:sldId id="379" r:id="rId50"/>
    <p:sldId id="377" r:id="rId51"/>
    <p:sldId id="399" r:id="rId52"/>
    <p:sldId id="419" r:id="rId53"/>
    <p:sldId id="378" r:id="rId54"/>
    <p:sldId id="387" r:id="rId55"/>
    <p:sldId id="388" r:id="rId56"/>
    <p:sldId id="380" r:id="rId57"/>
    <p:sldId id="382" r:id="rId58"/>
    <p:sldId id="384" r:id="rId59"/>
    <p:sldId id="385" r:id="rId60"/>
    <p:sldId id="376" r:id="rId61"/>
    <p:sldId id="381" r:id="rId62"/>
    <p:sldId id="391" r:id="rId63"/>
    <p:sldId id="396" r:id="rId64"/>
    <p:sldId id="414" r:id="rId65"/>
    <p:sldId id="389" r:id="rId66"/>
    <p:sldId id="453" r:id="rId67"/>
    <p:sldId id="394" r:id="rId68"/>
    <p:sldId id="393" r:id="rId69"/>
    <p:sldId id="400" r:id="rId70"/>
    <p:sldId id="401" r:id="rId71"/>
    <p:sldId id="403" r:id="rId72"/>
    <p:sldId id="406" r:id="rId73"/>
    <p:sldId id="404" r:id="rId74"/>
    <p:sldId id="423" r:id="rId75"/>
    <p:sldId id="465" r:id="rId76"/>
    <p:sldId id="411" r:id="rId77"/>
    <p:sldId id="408" r:id="rId78"/>
    <p:sldId id="407" r:id="rId79"/>
    <p:sldId id="468" r:id="rId80"/>
    <p:sldId id="409" r:id="rId81"/>
    <p:sldId id="410" r:id="rId82"/>
    <p:sldId id="412" r:id="rId83"/>
    <p:sldId id="413" r:id="rId84"/>
    <p:sldId id="442" r:id="rId85"/>
    <p:sldId id="398" r:id="rId86"/>
    <p:sldId id="397" r:id="rId87"/>
    <p:sldId id="392" r:id="rId88"/>
    <p:sldId id="424" r:id="rId89"/>
    <p:sldId id="428" r:id="rId90"/>
    <p:sldId id="429" r:id="rId91"/>
    <p:sldId id="430" r:id="rId92"/>
    <p:sldId id="431" r:id="rId93"/>
    <p:sldId id="426" r:id="rId94"/>
    <p:sldId id="434" r:id="rId95"/>
    <p:sldId id="435" r:id="rId96"/>
    <p:sldId id="436" r:id="rId97"/>
    <p:sldId id="437" r:id="rId98"/>
    <p:sldId id="303" r:id="rId99"/>
    <p:sldId id="432" r:id="rId100"/>
    <p:sldId id="322" r:id="rId101"/>
    <p:sldId id="433" r:id="rId102"/>
    <p:sldId id="438" r:id="rId103"/>
    <p:sldId id="439" r:id="rId104"/>
    <p:sldId id="441" r:id="rId105"/>
    <p:sldId id="463" r:id="rId106"/>
    <p:sldId id="464" r:id="rId107"/>
    <p:sldId id="440" r:id="rId108"/>
    <p:sldId id="460" r:id="rId109"/>
    <p:sldId id="461" r:id="rId110"/>
    <p:sldId id="462" r:id="rId111"/>
    <p:sldId id="459" r:id="rId112"/>
    <p:sldId id="444" r:id="rId113"/>
    <p:sldId id="445" r:id="rId114"/>
    <p:sldId id="448" r:id="rId115"/>
    <p:sldId id="447" r:id="rId116"/>
    <p:sldId id="443" r:id="rId117"/>
    <p:sldId id="446" r:id="rId118"/>
    <p:sldId id="449" r:id="rId119"/>
    <p:sldId id="451" r:id="rId120"/>
    <p:sldId id="450" r:id="rId121"/>
    <p:sldId id="452" r:id="rId1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>
      <p:cViewPr>
        <p:scale>
          <a:sx n="80" d="100"/>
          <a:sy n="80" d="100"/>
        </p:scale>
        <p:origin x="-104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13579-A469-4FA8-AD44-051555F3ADD0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8D8D3-1D00-4DC3-A93A-03FD06B08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5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F0A03-080D-4A2F-8543-19E2B2D94E2F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28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8383-18A5-401F-9571-D0AE1CC85AE9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8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F28B-4A0F-4E95-83DF-6A035EDD0A69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3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720B-A0E0-4479-B34A-A1BEFCDEF56B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EEFF0-5F14-48ED-9A0E-E0F05C515C5C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7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BEEB-9CDC-4C7A-93ED-829E78CCA808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5802-3BB4-42C8-B4FF-2F98B0E276CE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5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015-E7F6-4066-B675-23C93B923174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938B-70E5-4252-A894-6588C7BF2FC9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2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50EA-8DFA-46C0-ADAB-6C8561723883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F1284-2296-47BF-A156-0D946C59B863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4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B054-AD69-4174-B582-83BD20DE1F9D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A683-869D-4723-8B75-78F74302A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5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470025"/>
          </a:xfrm>
        </p:spPr>
        <p:txBody>
          <a:bodyPr/>
          <a:lstStyle/>
          <a:p>
            <a:r>
              <a:rPr lang="zh-CN" altLang="en-US" b="1" smtClean="0"/>
              <a:t>跨文化交际</a:t>
            </a:r>
            <a:r>
              <a:rPr lang="en-US" altLang="zh-CN" b="1" smtClean="0"/>
              <a:t/>
            </a:r>
            <a:br>
              <a:rPr lang="en-US" altLang="zh-CN" b="1" smtClean="0"/>
            </a:br>
            <a:r>
              <a:rPr lang="en-US" altLang="zh-CN" b="1" smtClean="0"/>
              <a:t>Communication interculturelle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73016"/>
            <a:ext cx="3168352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65" y="116632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en-US" altLang="zh-CN" sz="3600" b="1" smtClean="0">
                <a:solidFill>
                  <a:schemeClr val="accent6"/>
                </a:solidFill>
              </a:rPr>
              <a:t/>
            </a:r>
            <a:br>
              <a:rPr lang="en-US" altLang="zh-CN" sz="3600" b="1" smtClean="0">
                <a:solidFill>
                  <a:schemeClr val="accent6"/>
                </a:solidFill>
              </a:rPr>
            </a:br>
            <a:r>
              <a:rPr lang="en-US" altLang="zh-CN" sz="3600" b="1" smtClean="0">
                <a:solidFill>
                  <a:schemeClr val="accent6"/>
                </a:solidFill>
              </a:rPr>
              <a:t>High-context and low-context</a:t>
            </a:r>
            <a:endParaRPr lang="zh-CN" altLang="en-US" sz="36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933056"/>
            <a:ext cx="8363272" cy="21931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Edward</a:t>
            </a:r>
            <a:r>
              <a:rPr lang="zh-CN" altLang="en-US" smtClean="0"/>
              <a:t> </a:t>
            </a:r>
            <a:r>
              <a:rPr lang="en-US" altLang="zh-CN" smtClean="0"/>
              <a:t>Hall (1914-2009)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633134" cy="52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884" y="1556792"/>
            <a:ext cx="47303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21" y="2376576"/>
            <a:ext cx="3024336" cy="400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2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7776864" cy="2655168"/>
          </a:xfrm>
        </p:spPr>
        <p:txBody>
          <a:bodyPr>
            <a:normAutofit/>
          </a:bodyPr>
          <a:lstStyle/>
          <a:p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100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1050"/>
            <a:ext cx="6192688" cy="617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1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4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对时间的知觉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2204864"/>
            <a:ext cx="7427168" cy="3921299"/>
          </a:xfrm>
        </p:spPr>
        <p:txBody>
          <a:bodyPr/>
          <a:lstStyle/>
          <a:p>
            <a:r>
              <a:rPr lang="zh-CN" altLang="en-US" smtClean="0"/>
              <a:t>时间的取向：过去，现在，未来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96952"/>
            <a:ext cx="4680520" cy="294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9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928688"/>
            <a:ext cx="37338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4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4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对时间的知觉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204864"/>
            <a:ext cx="8075240" cy="3921299"/>
          </a:xfrm>
        </p:spPr>
        <p:txBody>
          <a:bodyPr/>
          <a:lstStyle/>
          <a:p>
            <a:r>
              <a:rPr lang="zh-CN" altLang="en-US" smtClean="0"/>
              <a:t>时间：过去，现在，未来</a:t>
            </a:r>
            <a:endParaRPr lang="en-US" altLang="zh-CN" smtClean="0"/>
          </a:p>
          <a:p>
            <a:r>
              <a:rPr lang="zh-CN" altLang="en-US" smtClean="0"/>
              <a:t>线性时间观，灵活时间观，轮回时间观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4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对时间的知觉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204864"/>
            <a:ext cx="8075240" cy="3921299"/>
          </a:xfrm>
        </p:spPr>
        <p:txBody>
          <a:bodyPr/>
          <a:lstStyle/>
          <a:p>
            <a:r>
              <a:rPr lang="zh-CN" altLang="en-US" smtClean="0"/>
              <a:t>时间：过去，现在，未来</a:t>
            </a:r>
            <a:endParaRPr lang="en-US" altLang="zh-CN" smtClean="0"/>
          </a:p>
          <a:p>
            <a:r>
              <a:rPr lang="zh-CN" altLang="en-US" smtClean="0"/>
              <a:t>线性时间观，灵活时间观，轮回时间观</a:t>
            </a:r>
            <a:endParaRPr lang="en-US" altLang="zh-CN" smtClean="0"/>
          </a:p>
          <a:p>
            <a:r>
              <a:rPr lang="zh-CN" altLang="en-US"/>
              <a:t>单</a:t>
            </a:r>
            <a:r>
              <a:rPr lang="zh-CN" altLang="en-US" smtClean="0"/>
              <a:t>时制，多时制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104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09120"/>
            <a:ext cx="5073795" cy="5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67013"/>
            <a:ext cx="9035528" cy="400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2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99521"/>
            <a:ext cx="9252520" cy="289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9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08912" cy="523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9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4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对时间的知觉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204864"/>
            <a:ext cx="8075240" cy="3921299"/>
          </a:xfrm>
        </p:spPr>
        <p:txBody>
          <a:bodyPr/>
          <a:lstStyle/>
          <a:p>
            <a:r>
              <a:rPr lang="zh-CN" altLang="en-US" smtClean="0"/>
              <a:t>时间：过去，现在，未来</a:t>
            </a:r>
            <a:endParaRPr lang="en-US" altLang="zh-CN" smtClean="0"/>
          </a:p>
          <a:p>
            <a:r>
              <a:rPr lang="zh-CN" altLang="en-US" smtClean="0"/>
              <a:t>线性时间观，灵活时间观，轮回时间观</a:t>
            </a:r>
            <a:endParaRPr lang="en-US" altLang="zh-CN" smtClean="0"/>
          </a:p>
          <a:p>
            <a:r>
              <a:rPr lang="zh-CN" altLang="en-US"/>
              <a:t>单</a:t>
            </a:r>
            <a:r>
              <a:rPr lang="zh-CN" altLang="en-US" smtClean="0"/>
              <a:t>时制，多时制</a:t>
            </a:r>
            <a:endParaRPr lang="en-US" altLang="zh-CN" smtClean="0"/>
          </a:p>
          <a:p>
            <a:r>
              <a:rPr lang="zh-CN" altLang="en-US" smtClean="0"/>
              <a:t>长期取向，短期取向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108</a:t>
            </a:fld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966924"/>
            <a:ext cx="8964488" cy="69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109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90714"/>
            <a:ext cx="4495378" cy="392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2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72816"/>
            <a:ext cx="9143999" cy="320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1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110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9" y="1386406"/>
            <a:ext cx="8941047" cy="384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7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04664"/>
            <a:ext cx="9285380" cy="5617206"/>
          </a:xfrm>
        </p:spPr>
      </p:pic>
    </p:spTree>
    <p:extLst>
      <p:ext uri="{BB962C8B-B14F-4D97-AF65-F5344CB8AC3E}">
        <p14:creationId xmlns:p14="http://schemas.microsoft.com/office/powerpoint/2010/main" val="619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3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对人的活动的取向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1700808"/>
            <a:ext cx="6696744" cy="44253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做事取向，存在取向，成为取向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2. </a:t>
            </a:r>
            <a:r>
              <a:rPr lang="zh-CN" altLang="en-US" sz="3200" b="1" smtClean="0">
                <a:solidFill>
                  <a:schemeClr val="accent6"/>
                </a:solidFill>
              </a:rPr>
              <a:t>对自然的取向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7992888" cy="44973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控制自然，与自然和谐相处，臣服自然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6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15699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Caspar David </a:t>
            </a:r>
            <a:r>
              <a:rPr lang="en-US" altLang="zh-CN" smtClean="0"/>
              <a:t>Friedrich</a:t>
            </a:r>
            <a:br>
              <a:rPr lang="en-US" altLang="zh-CN" smtClean="0"/>
            </a:br>
            <a:r>
              <a:rPr lang="en-US" altLang="zh-CN" sz="3600" smtClean="0"/>
              <a:t>Le voyageur contemplant</a:t>
            </a:r>
            <a:r>
              <a:rPr lang="fr-FR" altLang="zh-CN" sz="3600" smtClean="0"/>
              <a:t> une mer de nuages (1818)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114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28" y="1808644"/>
            <a:ext cx="3709764" cy="47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9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Sisley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115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73" y="1700808"/>
            <a:ext cx="56007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/>
              <a:t>王希孟 千里江山图</a:t>
            </a:r>
            <a:endParaRPr lang="zh-CN" altLang="en-US" sz="32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116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40960" cy="434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6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/>
              <a:t>古典私家园林</a:t>
            </a:r>
            <a:endParaRPr lang="zh-CN" altLang="en-US" sz="32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117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4794563" cy="3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8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118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24744"/>
            <a:ext cx="56611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1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对人性的取向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07704" y="1700808"/>
            <a:ext cx="2588096" cy="4425355"/>
          </a:xfrm>
        </p:spPr>
        <p:txBody>
          <a:bodyPr/>
          <a:lstStyle/>
          <a:p>
            <a:r>
              <a:rPr lang="zh-CN" altLang="en-US" smtClean="0"/>
              <a:t>人性本善</a:t>
            </a:r>
            <a:endParaRPr lang="en-US" altLang="zh-CN" smtClean="0"/>
          </a:p>
          <a:p>
            <a:r>
              <a:rPr lang="zh-CN" altLang="en-US" smtClean="0"/>
              <a:t>人性本恶</a:t>
            </a:r>
            <a:endParaRPr lang="en-US" altLang="zh-CN" smtClean="0"/>
          </a:p>
          <a:p>
            <a:r>
              <a:rPr lang="zh-CN" altLang="en-US"/>
              <a:t>善恶</a:t>
            </a:r>
            <a:r>
              <a:rPr lang="zh-CN" altLang="en-US" smtClean="0"/>
              <a:t>混合</a:t>
            </a:r>
            <a:endParaRPr lang="en-US" altLang="zh-CN" smtClean="0"/>
          </a:p>
          <a:p>
            <a:r>
              <a:rPr lang="zh-CN" altLang="en-US"/>
              <a:t>不善不恶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48200" y="1700808"/>
            <a:ext cx="2876128" cy="4425355"/>
          </a:xfrm>
        </p:spPr>
        <p:txBody>
          <a:bodyPr/>
          <a:lstStyle/>
          <a:p>
            <a:r>
              <a:rPr lang="zh-CN" altLang="en-US" smtClean="0"/>
              <a:t>可变</a:t>
            </a:r>
            <a:endParaRPr lang="en-US" altLang="zh-CN" smtClean="0"/>
          </a:p>
          <a:p>
            <a:r>
              <a:rPr lang="zh-CN" altLang="en-US"/>
              <a:t>不可变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9" y="692696"/>
            <a:ext cx="827950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576468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5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120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76" y="1723403"/>
            <a:ext cx="4459972" cy="32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smtClean="0"/>
              <a:t>华师大</a:t>
            </a:r>
            <a:r>
              <a:rPr lang="en-US" altLang="zh-CN" sz="3600" b="1" smtClean="0"/>
              <a:t>MOOC</a:t>
            </a:r>
            <a:endParaRPr lang="zh-CN" altLang="en-US" sz="3600" b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8928992" cy="449902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smtClean="0"/>
              <a:t>华师大</a:t>
            </a:r>
            <a:r>
              <a:rPr lang="en-US" altLang="zh-CN" sz="3600" b="1" smtClean="0"/>
              <a:t>MOOC</a:t>
            </a:r>
            <a:endParaRPr lang="zh-CN" altLang="en-US" sz="3600" b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8928992" cy="449902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47"/>
          <a:stretch/>
        </p:blipFill>
        <p:spPr bwMode="auto">
          <a:xfrm>
            <a:off x="0" y="1547643"/>
            <a:ext cx="9144000" cy="27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52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8" r="8852"/>
          <a:stretch/>
        </p:blipFill>
        <p:spPr bwMode="auto">
          <a:xfrm>
            <a:off x="179512" y="1267815"/>
            <a:ext cx="8640960" cy="417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1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11. </a:t>
            </a:r>
            <a:r>
              <a:rPr lang="zh-CN" altLang="en-US" sz="3200" b="1" smtClean="0">
                <a:solidFill>
                  <a:schemeClr val="accent6"/>
                </a:solidFill>
              </a:rPr>
              <a:t>对自我和他人关系的取向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6"/>
          <a:stretch/>
        </p:blipFill>
        <p:spPr bwMode="auto">
          <a:xfrm>
            <a:off x="1043608" y="914176"/>
            <a:ext cx="7087741" cy="273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91994"/>
            <a:ext cx="7087741" cy="280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6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" y="2554887"/>
            <a:ext cx="9131139" cy="116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0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/>
              <a:t>寒暄</a:t>
            </a:r>
            <a:endParaRPr lang="zh-CN" altLang="en-US" sz="3200" b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252" r="39072"/>
          <a:stretch/>
        </p:blipFill>
        <p:spPr>
          <a:xfrm>
            <a:off x="1763688" y="1412776"/>
            <a:ext cx="5709694" cy="429507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0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836712"/>
            <a:ext cx="3394720" cy="922114"/>
          </a:xfrm>
        </p:spPr>
        <p:txBody>
          <a:bodyPr>
            <a:normAutofit/>
          </a:bodyPr>
          <a:lstStyle/>
          <a:p>
            <a:r>
              <a:rPr lang="zh-CN" altLang="en-US" sz="3200" b="1" smtClean="0"/>
              <a:t>刘杨</a:t>
            </a:r>
            <a:endParaRPr lang="zh-CN" altLang="en-US" sz="3200" b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8640"/>
            <a:ext cx="5637312" cy="211399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7488832" cy="4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496944" cy="1539603"/>
          </a:xfrm>
        </p:spPr>
        <p:txBody>
          <a:bodyPr>
            <a:normAutofit fontScale="90000"/>
          </a:bodyPr>
          <a:lstStyle/>
          <a:p>
            <a:r>
              <a:rPr lang="zh-CN" altLang="en-US" b="1" smtClean="0"/>
              <a:t>第二讲</a:t>
            </a:r>
            <a:r>
              <a:rPr lang="en-US" altLang="zh-CN" b="1" smtClean="0"/>
              <a:t/>
            </a:r>
            <a:br>
              <a:rPr lang="en-US" altLang="zh-CN" b="1" smtClean="0"/>
            </a:br>
            <a:r>
              <a:rPr lang="zh-CN" altLang="en-US" b="1" smtClean="0"/>
              <a:t>文化的深层：价值观</a:t>
            </a:r>
            <a:r>
              <a:rPr lang="en-US" altLang="zh-CN" b="1"/>
              <a:t/>
            </a:r>
            <a:br>
              <a:rPr lang="en-US" altLang="zh-CN" b="1"/>
            </a:br>
            <a:r>
              <a:rPr lang="en-US" altLang="zh-CN" b="1" smtClean="0"/>
              <a:t>À</a:t>
            </a:r>
            <a:r>
              <a:rPr lang="fr-FR" altLang="zh-CN" b="1"/>
              <a:t> </a:t>
            </a:r>
            <a:r>
              <a:rPr lang="fr-FR" altLang="zh-CN" b="1" smtClean="0"/>
              <a:t>la recherche des valeurs: </a:t>
            </a:r>
            <a:br>
              <a:rPr lang="fr-FR" altLang="zh-CN" b="1" smtClean="0"/>
            </a:br>
            <a:r>
              <a:rPr lang="fr-FR" altLang="zh-CN" b="1" smtClean="0"/>
              <a:t>au coeur de la culture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850785" cy="403244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处理事情的方式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25352" y="1628800"/>
            <a:ext cx="2890664" cy="4525963"/>
          </a:xfrm>
        </p:spPr>
        <p:txBody>
          <a:bodyPr/>
          <a:lstStyle/>
          <a:p>
            <a:r>
              <a:rPr lang="zh-CN" altLang="en-US" smtClean="0"/>
              <a:t>精确文化：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工具专业化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/>
              <a:t>僵化</a:t>
            </a:r>
            <a:endParaRPr lang="en-US" altLang="zh-CN" smtClean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076056" y="1628800"/>
            <a:ext cx="2660104" cy="4497363"/>
          </a:xfrm>
        </p:spPr>
        <p:txBody>
          <a:bodyPr/>
          <a:lstStyle/>
          <a:p>
            <a:r>
              <a:rPr lang="zh-CN" altLang="en-US"/>
              <a:t>弥散</a:t>
            </a:r>
            <a:r>
              <a:rPr lang="zh-CN" altLang="en-US" smtClean="0"/>
              <a:t>文化：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一工具多功能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灵活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8149"/>
            <a:ext cx="7920880" cy="4617115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2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619672" y="2852936"/>
            <a:ext cx="7067128" cy="32732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视频：法国餐桌上餐具的使用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6291"/>
            <a:ext cx="8229600" cy="427378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7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2492896"/>
            <a:ext cx="7283152" cy="3633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咖啡勺，餐巾</a:t>
            </a:r>
            <a:r>
              <a:rPr lang="zh-CN" altLang="en-US"/>
              <a:t>，吃鱼不翻身，面条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亲身经历：喝茶声音太响？吃饭嘴巴声音太响？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mtClean="0"/>
              <a:t>视频：</a:t>
            </a:r>
            <a:r>
              <a:rPr lang="en-US" altLang="zh-CN" smtClean="0"/>
              <a:t>Mr. Baseball</a:t>
            </a:r>
            <a:r>
              <a:rPr lang="zh-CN" altLang="en-US" smtClean="0"/>
              <a:t>片段</a:t>
            </a:r>
            <a:endParaRPr lang="en-US" altLang="zh-CN" smtClean="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34" y="1772816"/>
            <a:ext cx="7265174" cy="383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9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讨论：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在课上，学生做完演讲展示后，法国外教直接打分，并且询问学生对分数是否有异议。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如果你有异议，应该怎么做？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0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2708920"/>
            <a:ext cx="7715200" cy="341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讨论：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在中国的课堂上，可否随时向老师提问？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10.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对权力平等的知觉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9912" y="2060848"/>
            <a:ext cx="4906888" cy="40653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Hofstede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3180063"/>
            <a:ext cx="8892480" cy="6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4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90" y="617934"/>
            <a:ext cx="5983522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657"/>
            <a:ext cx="8470440" cy="44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22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3011"/>
            <a:ext cx="8136904" cy="581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8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319"/>
            <a:ext cx="8229600" cy="424572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25" y="1737221"/>
            <a:ext cx="6034087" cy="341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7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6056" y="2636912"/>
            <a:ext cx="3960440" cy="3489251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7</a:t>
            </a:r>
            <a:r>
              <a:rPr lang="zh-CN" altLang="en-US" smtClean="0"/>
              <a:t>章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/>
              <a:t>飞机</a:t>
            </a:r>
            <a:r>
              <a:rPr lang="zh-CN" altLang="en-US" smtClean="0"/>
              <a:t>失事的族裔理论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248472" cy="612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6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949680" cy="5976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mtClean="0"/>
              <a:t>大韩航空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美国联合航空  </a:t>
            </a:r>
            <a:r>
              <a:rPr lang="en-US" altLang="zh-CN" smtClean="0"/>
              <a:t>1988-1998  0.27%</a:t>
            </a:r>
          </a:p>
          <a:p>
            <a:pPr marL="0" indent="0">
              <a:buNone/>
            </a:pPr>
            <a:r>
              <a:rPr lang="zh-CN" altLang="en-US"/>
              <a:t>大韩</a:t>
            </a:r>
            <a:r>
              <a:rPr lang="zh-CN" altLang="en-US" smtClean="0"/>
              <a:t>航空                                </a:t>
            </a:r>
            <a:r>
              <a:rPr lang="en-US" altLang="zh-CN" smtClean="0"/>
              <a:t>4.79%</a:t>
            </a:r>
          </a:p>
          <a:p>
            <a:pPr marL="0" indent="0">
              <a:buNone/>
            </a:pPr>
            <a:endParaRPr lang="en-US" altLang="zh-CN" smtClean="0"/>
          </a:p>
          <a:p>
            <a:r>
              <a:rPr lang="en-US" altLang="zh-CN" smtClean="0"/>
              <a:t>1997</a:t>
            </a:r>
            <a:r>
              <a:rPr lang="zh-CN" altLang="en-US" smtClean="0"/>
              <a:t>，关岛空难</a:t>
            </a:r>
            <a:endParaRPr lang="en-US" altLang="zh-CN" smtClean="0"/>
          </a:p>
          <a:p>
            <a:r>
              <a:rPr lang="en-US" altLang="zh-CN" smtClean="0"/>
              <a:t>1998</a:t>
            </a:r>
            <a:r>
              <a:rPr lang="zh-CN" altLang="en-US" smtClean="0"/>
              <a:t>，大韩航空</a:t>
            </a:r>
            <a:r>
              <a:rPr lang="en-US" altLang="zh-CN" smtClean="0"/>
              <a:t>747</a:t>
            </a:r>
            <a:r>
              <a:rPr lang="zh-CN" altLang="en-US" smtClean="0"/>
              <a:t>客机首尔金浦机场冲出跑道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       </a:t>
            </a:r>
            <a:r>
              <a:rPr lang="zh-CN" altLang="en-US" smtClean="0"/>
              <a:t>喷气客机冲出韩国蔚山机场冲出跑道</a:t>
            </a:r>
            <a:endParaRPr lang="en-US" altLang="zh-CN" smtClean="0"/>
          </a:p>
          <a:p>
            <a:r>
              <a:rPr lang="en-US" altLang="zh-CN" smtClean="0"/>
              <a:t>1999</a:t>
            </a:r>
            <a:r>
              <a:rPr lang="zh-CN" altLang="en-US" smtClean="0"/>
              <a:t>，麦道</a:t>
            </a:r>
            <a:r>
              <a:rPr lang="en-US" altLang="zh-CN" smtClean="0"/>
              <a:t>83</a:t>
            </a:r>
            <a:r>
              <a:rPr lang="zh-CN" altLang="en-US" smtClean="0"/>
              <a:t>客机冲出浦项机场跑道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      </a:t>
            </a:r>
            <a:r>
              <a:rPr lang="zh-CN" altLang="en-US" smtClean="0"/>
              <a:t>上海工业开发区空难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       </a:t>
            </a:r>
            <a:r>
              <a:rPr lang="zh-CN" altLang="en-US" smtClean="0"/>
              <a:t>伦敦斯坦斯特德机场坠毁事故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4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6672"/>
            <a:ext cx="8999895" cy="5441474"/>
          </a:xfrm>
        </p:spPr>
      </p:pic>
    </p:spTree>
    <p:extLst>
      <p:ext uri="{BB962C8B-B14F-4D97-AF65-F5344CB8AC3E}">
        <p14:creationId xmlns:p14="http://schemas.microsoft.com/office/powerpoint/2010/main" val="33461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9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对不确定性的知觉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9912" y="2060848"/>
            <a:ext cx="4906888" cy="40653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Hofstede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009960"/>
            <a:ext cx="9289454" cy="61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7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7055"/>
            <a:ext cx="8473969" cy="48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076056" y="1700808"/>
            <a:ext cx="4176464" cy="4497363"/>
          </a:xfrm>
        </p:spPr>
        <p:txBody>
          <a:bodyPr/>
          <a:lstStyle/>
          <a:p>
            <a:r>
              <a:rPr lang="zh-CN" altLang="en-US" sz="2400" smtClean="0"/>
              <a:t>不确定回避程度高的文化：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制定非常详细的规章制度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对干净、安全有详细规定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超我强大，自我控制强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与陌生人交往时拘谨和紧张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使用敬语</a:t>
            </a:r>
            <a:endParaRPr lang="zh-CN" altLang="en-US" sz="240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536" y="1711349"/>
            <a:ext cx="4464496" cy="4597971"/>
          </a:xfrm>
        </p:spPr>
        <p:txBody>
          <a:bodyPr>
            <a:normAutofit/>
          </a:bodyPr>
          <a:lstStyle/>
          <a:p>
            <a:r>
              <a:rPr lang="zh-CN" altLang="en-US" sz="2400" smtClean="0"/>
              <a:t>不确定回避程度低的文化：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/>
              <a:t>扁平</a:t>
            </a:r>
            <a:r>
              <a:rPr lang="zh-CN" altLang="en-US" sz="2400" smtClean="0"/>
              <a:t>化管理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对干净、安全的认定较为灵活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超我弱，自我控制弱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/>
              <a:t>很</a:t>
            </a:r>
            <a:r>
              <a:rPr lang="zh-CN" altLang="en-US" sz="2400" smtClean="0"/>
              <a:t>容易和陌生人建立关系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较少使用敬语</a:t>
            </a:r>
            <a:endParaRPr lang="en-US" altLang="zh-CN" sz="240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0081"/>
            <a:ext cx="7620000" cy="3886200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5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1760" y="2420888"/>
            <a:ext cx="6275040" cy="3417243"/>
          </a:xfrm>
        </p:spPr>
        <p:txBody>
          <a:bodyPr/>
          <a:lstStyle/>
          <a:p>
            <a:pPr marL="0" indent="0">
              <a:buNone/>
            </a:pPr>
            <a:endParaRPr lang="en-US" altLang="zh-CN" b="1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zh-CN" altLang="en-US" sz="3600" b="1" smtClean="0"/>
              <a:t>交叉学科：</a:t>
            </a:r>
            <a:r>
              <a:rPr lang="zh-CN" altLang="en-US" sz="3600" b="1"/>
              <a:t>人类学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2DB8-E04A-45F4-8414-A9685B683A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" y="332656"/>
            <a:ext cx="8958816" cy="5697697"/>
          </a:xfrm>
        </p:spPr>
      </p:pic>
    </p:spTree>
    <p:extLst>
      <p:ext uri="{BB962C8B-B14F-4D97-AF65-F5344CB8AC3E}">
        <p14:creationId xmlns:p14="http://schemas.microsoft.com/office/powerpoint/2010/main" val="1916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" y="1106856"/>
            <a:ext cx="9119831" cy="540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7" y="22527"/>
            <a:ext cx="8744124" cy="98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9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8. </a:t>
            </a:r>
            <a:r>
              <a:rPr lang="zh-CN" altLang="en-US" sz="3200" b="1" smtClean="0">
                <a:solidFill>
                  <a:schemeClr val="accent6"/>
                </a:solidFill>
              </a:rPr>
              <a:t>对生活质量与数量的知觉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2348880"/>
            <a:ext cx="6563072" cy="3777283"/>
          </a:xfrm>
        </p:spPr>
        <p:txBody>
          <a:bodyPr/>
          <a:lstStyle/>
          <a:p>
            <a:r>
              <a:rPr lang="zh-CN" altLang="en-US" smtClean="0"/>
              <a:t>男性气质  </a:t>
            </a:r>
            <a:r>
              <a:rPr lang="en-US" altLang="zh-CN" smtClean="0"/>
              <a:t>vs  </a:t>
            </a:r>
            <a:r>
              <a:rPr lang="zh-CN" altLang="en-US" smtClean="0"/>
              <a:t>女性气质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73741"/>
            <a:ext cx="8136904" cy="77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2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71767" cy="433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0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27" y="559221"/>
            <a:ext cx="5483169" cy="575009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32656"/>
            <a:ext cx="9288810" cy="5307892"/>
          </a:xfrm>
        </p:spPr>
      </p:pic>
    </p:spTree>
    <p:extLst>
      <p:ext uri="{BB962C8B-B14F-4D97-AF65-F5344CB8AC3E}">
        <p14:creationId xmlns:p14="http://schemas.microsoft.com/office/powerpoint/2010/main" val="22594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916832"/>
            <a:ext cx="8352928" cy="4392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smtClean="0"/>
              <a:t>讨论：</a:t>
            </a:r>
            <a:endParaRPr lang="en-US" altLang="zh-CN" sz="2800" smtClean="0"/>
          </a:p>
          <a:p>
            <a:pPr marL="0" indent="0">
              <a:buNone/>
            </a:pPr>
            <a:r>
              <a:rPr lang="zh-CN" altLang="en-US" sz="2800" smtClean="0"/>
              <a:t>朋友开车载你出去，撞了人，他希望你为他做假证，你会怎么做？</a:t>
            </a:r>
            <a:endParaRPr lang="en-US" altLang="zh-CN" sz="2800" smtClean="0"/>
          </a:p>
          <a:p>
            <a:pPr marL="0" indent="0">
              <a:buNone/>
            </a:pPr>
            <a:r>
              <a:rPr lang="zh-CN" altLang="en-US" sz="2800" smtClean="0"/>
              <a:t>现在把朋友换成你的男朋友或女朋友，你会怎么做？</a:t>
            </a:r>
            <a:endParaRPr lang="en-US" altLang="zh-CN" sz="2800" smtClean="0"/>
          </a:p>
          <a:p>
            <a:pPr marL="0" indent="0">
              <a:buNone/>
            </a:pPr>
            <a:r>
              <a:rPr lang="zh-CN" altLang="en-US" sz="2800" smtClean="0"/>
              <a:t>再换成你的父母，你会怎么做？</a:t>
            </a:r>
            <a:endParaRPr lang="en-US" altLang="zh-CN" sz="2800" smtClean="0"/>
          </a:p>
          <a:p>
            <a:pPr marL="0" indent="0">
              <a:buNone/>
            </a:pPr>
            <a:endParaRPr lang="en-US" altLang="zh-CN" sz="280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7. </a:t>
            </a:r>
            <a:r>
              <a:rPr lang="zh-CN" altLang="en-US" sz="3200" b="1" smtClean="0">
                <a:solidFill>
                  <a:schemeClr val="accent6"/>
                </a:solidFill>
              </a:rPr>
              <a:t>对规则的知觉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2348880"/>
            <a:ext cx="6563072" cy="3777283"/>
          </a:xfrm>
        </p:spPr>
        <p:txBody>
          <a:bodyPr/>
          <a:lstStyle/>
          <a:p>
            <a:r>
              <a:rPr lang="zh-CN" altLang="en-US" smtClean="0"/>
              <a:t>普遍主义  </a:t>
            </a:r>
            <a:r>
              <a:rPr lang="en-US" altLang="zh-CN" smtClean="0"/>
              <a:t>vs  </a:t>
            </a:r>
            <a:r>
              <a:rPr lang="zh-CN" altLang="en-US" smtClean="0"/>
              <a:t>特殊主义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0"/>
            <a:ext cx="7308848" cy="355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576784"/>
            <a:ext cx="7308849" cy="296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7. </a:t>
            </a:r>
            <a:r>
              <a:rPr lang="zh-CN" altLang="en-US" sz="3200" b="1" smtClean="0">
                <a:solidFill>
                  <a:schemeClr val="accent6"/>
                </a:solidFill>
              </a:rPr>
              <a:t>对规则的知觉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2348880"/>
            <a:ext cx="6563072" cy="3777283"/>
          </a:xfrm>
        </p:spPr>
        <p:txBody>
          <a:bodyPr/>
          <a:lstStyle/>
          <a:p>
            <a:r>
              <a:rPr lang="zh-CN" altLang="en-US" smtClean="0"/>
              <a:t>普遍主义  </a:t>
            </a:r>
            <a:r>
              <a:rPr lang="en-US" altLang="zh-CN" smtClean="0"/>
              <a:t>vs  </a:t>
            </a:r>
            <a:r>
              <a:rPr lang="zh-CN" altLang="en-US" smtClean="0"/>
              <a:t>特殊主义</a:t>
            </a:r>
            <a:endParaRPr lang="en-US" altLang="zh-CN" smtClean="0"/>
          </a:p>
          <a:p>
            <a:r>
              <a:rPr lang="zh-CN" altLang="en-US"/>
              <a:t>紧</a:t>
            </a:r>
            <a:r>
              <a:rPr lang="zh-CN" altLang="en-US" smtClean="0"/>
              <a:t>文化  </a:t>
            </a:r>
            <a:r>
              <a:rPr lang="en-US" altLang="zh-CN" smtClean="0"/>
              <a:t>vs   </a:t>
            </a:r>
            <a:r>
              <a:rPr lang="zh-CN" altLang="en-US" smtClean="0"/>
              <a:t>松文化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8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68863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mtClean="0"/>
              <a:t>  </a:t>
            </a:r>
            <a:r>
              <a:rPr lang="en-US" altLang="zh-CN" b="1" smtClean="0">
                <a:solidFill>
                  <a:schemeClr val="accent6"/>
                </a:solidFill>
              </a:rPr>
              <a:t>Value orientation</a:t>
            </a:r>
          </a:p>
          <a:p>
            <a:pPr marL="0" indent="0" algn="ctr">
              <a:buNone/>
            </a:pPr>
            <a:endParaRPr lang="en-US" altLang="zh-CN" b="1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zh-CN" smtClean="0"/>
              <a:t>Kluckhohn (1905-1960)      Strodtbeck </a:t>
            </a:r>
            <a:r>
              <a:rPr lang="en-US" altLang="zh-CN"/>
              <a:t>(</a:t>
            </a:r>
            <a:r>
              <a:rPr lang="en-US" altLang="zh-CN" smtClean="0"/>
              <a:t>1919-2005)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       </a:t>
            </a:r>
          </a:p>
          <a:p>
            <a:pPr marL="0" indent="0">
              <a:buNone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3091875" cy="343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00" y="2575557"/>
            <a:ext cx="2742878" cy="342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2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536504" cy="4497363"/>
          </a:xfrm>
        </p:spPr>
        <p:txBody>
          <a:bodyPr/>
          <a:lstStyle/>
          <a:p>
            <a:r>
              <a:rPr lang="zh-CN" altLang="en-US"/>
              <a:t>松</a:t>
            </a:r>
            <a:r>
              <a:rPr lang="zh-CN" altLang="en-US" smtClean="0"/>
              <a:t>文化：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灵活的制度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多样化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自我监控弱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31640" y="1700808"/>
            <a:ext cx="3528392" cy="4608513"/>
          </a:xfrm>
        </p:spPr>
        <p:txBody>
          <a:bodyPr>
            <a:normAutofit/>
          </a:bodyPr>
          <a:lstStyle/>
          <a:p>
            <a:r>
              <a:rPr lang="zh-CN" altLang="en-US"/>
              <a:t>紧</a:t>
            </a:r>
            <a:r>
              <a:rPr lang="zh-CN" altLang="en-US" smtClean="0"/>
              <a:t>文化：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稳定的制度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同质化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自我监控强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smtClean="0"/>
              <a:t>补充阅读：</a:t>
            </a:r>
            <a:endParaRPr lang="en-US" altLang="zh-CN" sz="2800" smtClean="0"/>
          </a:p>
          <a:p>
            <a:pPr marL="0" indent="0" algn="ctr">
              <a:buNone/>
            </a:pPr>
            <a:r>
              <a:rPr lang="zh-CN" altLang="en-US" sz="2800" smtClean="0"/>
              <a:t>华师大 </a:t>
            </a:r>
            <a:r>
              <a:rPr lang="zh-CN" altLang="en-US" sz="2800"/>
              <a:t>严文华</a:t>
            </a:r>
            <a:r>
              <a:rPr lang="en-US" altLang="zh-CN" sz="2800"/>
              <a:t/>
            </a:r>
            <a:br>
              <a:rPr lang="en-US" altLang="zh-CN" sz="2800"/>
            </a:br>
            <a:r>
              <a:rPr lang="en-US" altLang="zh-CN" sz="2800"/>
              <a:t>《</a:t>
            </a:r>
            <a:r>
              <a:rPr lang="zh-CN" altLang="en-US" sz="2800"/>
              <a:t>大学生</a:t>
            </a:r>
            <a:r>
              <a:rPr lang="en-US" altLang="zh-CN" sz="2800" smtClean="0"/>
              <a:t>》2015</a:t>
            </a:r>
            <a:r>
              <a:rPr lang="zh-CN" altLang="en-US" sz="2800"/>
              <a:t>年</a:t>
            </a:r>
            <a:r>
              <a:rPr lang="en-US" altLang="zh-CN" sz="2800"/>
              <a:t>21</a:t>
            </a:r>
            <a:r>
              <a:rPr lang="zh-CN" altLang="en-US" sz="2800" smtClean="0"/>
              <a:t>期</a:t>
            </a:r>
            <a:endParaRPr lang="en-US" altLang="zh-CN" sz="2800" smtClean="0"/>
          </a:p>
          <a:p>
            <a:pPr marL="0" indent="0" algn="ctr">
              <a:buNone/>
            </a:pPr>
            <a:r>
              <a:rPr lang="zh-CN" altLang="en-US" sz="2800" smtClean="0"/>
              <a:t>“干净不干净”</a:t>
            </a:r>
            <a:endParaRPr lang="zh-CN" altLang="en-US" sz="28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967"/>
            <a:ext cx="8229600" cy="426442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428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smtClean="0"/>
              <a:t>讨论：</a:t>
            </a:r>
            <a:endParaRPr lang="en-US" altLang="zh-CN" sz="2800" smtClean="0"/>
          </a:p>
          <a:p>
            <a:pPr marL="0" indent="0">
              <a:buNone/>
            </a:pPr>
            <a:r>
              <a:rPr lang="zh-CN" altLang="en-US" sz="2800" smtClean="0"/>
              <a:t>你需要和同学一起完成一门课程的小组作业，大部人这周六下午有空，他们希望在这个时间见面讨论，而你原本想在这个时间和朋友一起去看电影，你会怎么做？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2132856"/>
            <a:ext cx="8388424" cy="40324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/>
              <a:t>讨论</a:t>
            </a:r>
            <a:r>
              <a:rPr lang="zh-CN" altLang="en-US" sz="2800" smtClean="0"/>
              <a:t>：</a:t>
            </a:r>
            <a:r>
              <a:rPr lang="en-US" altLang="zh-CN" sz="2800"/>
              <a:t/>
            </a:r>
            <a:br>
              <a:rPr lang="en-US" altLang="zh-CN" sz="2800"/>
            </a:br>
            <a:r>
              <a:rPr lang="zh-CN" altLang="en-US" sz="2800"/>
              <a:t>你会如何向法国朋友</a:t>
            </a:r>
            <a:r>
              <a:rPr lang="zh-CN" altLang="en-US" sz="2800" smtClean="0"/>
              <a:t>介绍中国大学的集体</a:t>
            </a:r>
            <a:r>
              <a:rPr lang="zh-CN" altLang="en-US" sz="2800"/>
              <a:t>宿舍</a:t>
            </a:r>
            <a:r>
              <a:rPr lang="zh-CN" altLang="en-US" sz="2800" smtClean="0"/>
              <a:t>？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zh-CN" altLang="en-US" sz="2800" smtClean="0"/>
              <a:t>这样</a:t>
            </a:r>
            <a:r>
              <a:rPr lang="zh-CN" altLang="en-US" sz="2800"/>
              <a:t>的生活你觉得利大于弊还是弊大于利</a:t>
            </a:r>
            <a:r>
              <a:rPr lang="zh-CN" altLang="en-US" sz="2800" smtClean="0"/>
              <a:t>？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zh-CN" altLang="en-US" sz="2800" smtClean="0"/>
              <a:t>你</a:t>
            </a:r>
            <a:r>
              <a:rPr lang="zh-CN" altLang="en-US" sz="2800"/>
              <a:t>会觉得自己在集体宿舍里的生活没有隐私吗？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967"/>
            <a:ext cx="8229600" cy="426442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7. </a:t>
            </a:r>
            <a:r>
              <a:rPr lang="zh-CN" altLang="en-US" sz="3200" b="1" smtClean="0">
                <a:solidFill>
                  <a:schemeClr val="accent6"/>
                </a:solidFill>
              </a:rPr>
              <a:t>对规则的知觉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2348880"/>
            <a:ext cx="6563072" cy="3777283"/>
          </a:xfrm>
        </p:spPr>
        <p:txBody>
          <a:bodyPr/>
          <a:lstStyle/>
          <a:p>
            <a:r>
              <a:rPr lang="zh-CN" altLang="en-US" smtClean="0"/>
              <a:t>普遍主义  </a:t>
            </a:r>
            <a:r>
              <a:rPr lang="en-US" altLang="zh-CN" smtClean="0"/>
              <a:t>vs  </a:t>
            </a:r>
            <a:r>
              <a:rPr lang="zh-CN" altLang="en-US" smtClean="0"/>
              <a:t>特殊主义</a:t>
            </a:r>
            <a:endParaRPr lang="en-US" altLang="zh-CN" smtClean="0"/>
          </a:p>
          <a:p>
            <a:r>
              <a:rPr lang="zh-CN" altLang="en-US"/>
              <a:t>紧</a:t>
            </a:r>
            <a:r>
              <a:rPr lang="zh-CN" altLang="en-US" smtClean="0"/>
              <a:t>文化  </a:t>
            </a:r>
            <a:r>
              <a:rPr lang="en-US" altLang="zh-CN" smtClean="0"/>
              <a:t>vs   </a:t>
            </a:r>
            <a:r>
              <a:rPr lang="zh-CN" altLang="en-US" smtClean="0"/>
              <a:t>松文化</a:t>
            </a:r>
            <a:endParaRPr lang="en-US" altLang="zh-CN" smtClean="0"/>
          </a:p>
          <a:p>
            <a:r>
              <a:rPr lang="zh-CN" altLang="en-US" smtClean="0"/>
              <a:t>集体主义  </a:t>
            </a:r>
            <a:r>
              <a:rPr lang="en-US" altLang="zh-CN" smtClean="0"/>
              <a:t>vs  </a:t>
            </a:r>
            <a:r>
              <a:rPr lang="zh-CN" altLang="en-US" smtClean="0"/>
              <a:t>个人主义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5643"/>
            <a:ext cx="8229600" cy="425507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9671"/>
            <a:ext cx="8229600" cy="422702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2402"/>
            <a:ext cx="8229600" cy="416155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8928992" cy="499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2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7" y="434031"/>
            <a:ext cx="8157471" cy="357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9" y="4011473"/>
            <a:ext cx="8141609" cy="229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1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3501008"/>
            <a:ext cx="8316416" cy="262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smtClean="0"/>
              <a:t>对日本人来说，最重要的集体是公司；</a:t>
            </a:r>
            <a:endParaRPr lang="en-US" altLang="zh-CN" sz="2800" smtClean="0"/>
          </a:p>
          <a:p>
            <a:pPr marL="0" indent="0">
              <a:buNone/>
            </a:pPr>
            <a:r>
              <a:rPr lang="zh-CN" altLang="en-US" sz="2800" smtClean="0"/>
              <a:t>对中国人和拉丁美洲人来说，最重要的集体是家庭。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46216" cy="117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7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6872"/>
            <a:ext cx="4260542" cy="259228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52200"/>
            <a:ext cx="3452777" cy="50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4" y="72008"/>
            <a:ext cx="7120614" cy="659735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/>
              <a:t>称呼语</a:t>
            </a:r>
            <a:endParaRPr lang="zh-CN" altLang="en-US" sz="32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/>
          <a:lstStyle/>
          <a:p>
            <a:r>
              <a:rPr lang="zh-CN" altLang="en-US" smtClean="0"/>
              <a:t>中国有亲属称谓泛化的倾向。</a:t>
            </a:r>
            <a:endParaRPr lang="en-US" altLang="zh-CN" smtClean="0"/>
          </a:p>
          <a:p>
            <a:r>
              <a:rPr lang="zh-CN" altLang="en-US" smtClean="0"/>
              <a:t>在法国，陌生人之间喜欢使用正式的称呼。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427984" y="1268760"/>
            <a:ext cx="4499992" cy="4968552"/>
          </a:xfrm>
        </p:spPr>
        <p:txBody>
          <a:bodyPr/>
          <a:lstStyle/>
          <a:p>
            <a:r>
              <a:rPr lang="zh-CN" altLang="en-US" sz="2400"/>
              <a:t>集体</a:t>
            </a:r>
            <a:r>
              <a:rPr lang="zh-CN" altLang="en-US" sz="2400" smtClean="0"/>
              <a:t>主义文化：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把个人看成集体的成员，强调个人对集体的归属、融合，以及集体对个人的保护和支持</a:t>
            </a: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对更关注内团体的利益，对内团体成员照顾多</a:t>
            </a:r>
            <a:endParaRPr lang="en-US" altLang="zh-CN" sz="2400" smtClean="0"/>
          </a:p>
          <a:p>
            <a:pPr marL="0" indent="0">
              <a:buNone/>
            </a:pP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寻求与别人的一致性，不突出自己</a:t>
            </a:r>
            <a:endParaRPr lang="en-US" altLang="zh-CN" sz="2400" smtClean="0"/>
          </a:p>
          <a:p>
            <a:pPr marL="0" indent="0">
              <a:buNone/>
            </a:pPr>
            <a:endParaRPr lang="en-US" altLang="zh-CN" sz="2400" smtClean="0"/>
          </a:p>
          <a:p>
            <a:pPr marL="0" indent="0">
              <a:buNone/>
            </a:pPr>
            <a:r>
              <a:rPr lang="zh-CN" altLang="en-US" sz="2400" smtClean="0"/>
              <a:t>义务性的回报</a:t>
            </a:r>
            <a:endParaRPr lang="en-US" altLang="zh-CN" sz="2400" smtClean="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1520" y="1268761"/>
            <a:ext cx="4176464" cy="4896543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+mn-ea"/>
              </a:rPr>
              <a:t>个人</a:t>
            </a:r>
            <a:r>
              <a:rPr lang="zh-CN" altLang="en-US" sz="2400" smtClean="0">
                <a:latin typeface="+mn-ea"/>
              </a:rPr>
              <a:t>主义文化：</a:t>
            </a: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400" smtClean="0">
                <a:latin typeface="+mn-ea"/>
              </a:rPr>
              <a:t>突出自我，强调个人权利</a:t>
            </a: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endParaRPr lang="en-US" altLang="zh-CN" sz="2400">
              <a:latin typeface="+mn-ea"/>
            </a:endParaRPr>
          </a:p>
          <a:p>
            <a:pPr marL="0" indent="0">
              <a:buNone/>
            </a:pPr>
            <a:r>
              <a:rPr lang="zh-CN" altLang="en-US" sz="2400" smtClean="0">
                <a:latin typeface="+mn-ea"/>
              </a:rPr>
              <a:t>对熟悉和不熟悉的人交往方式差别不大</a:t>
            </a: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400">
                <a:latin typeface="+mn-ea"/>
              </a:rPr>
              <a:t>表现</a:t>
            </a:r>
            <a:r>
              <a:rPr lang="zh-CN" altLang="en-US" sz="2400" smtClean="0">
                <a:latin typeface="+mn-ea"/>
              </a:rPr>
              <a:t>自己的能力，有竞争意识</a:t>
            </a: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endParaRPr lang="en-US" altLang="zh-CN" sz="240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400" smtClean="0">
                <a:latin typeface="+mn-ea"/>
              </a:rPr>
              <a:t>自愿性的互惠</a:t>
            </a:r>
            <a:endParaRPr lang="en-US" altLang="zh-CN" sz="2400" smtClean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0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30" y="555255"/>
            <a:ext cx="9339050" cy="5466033"/>
          </a:xfrm>
        </p:spPr>
      </p:pic>
    </p:spTree>
    <p:extLst>
      <p:ext uri="{BB962C8B-B14F-4D97-AF65-F5344CB8AC3E}">
        <p14:creationId xmlns:p14="http://schemas.microsoft.com/office/powerpoint/2010/main" val="2259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339752" y="1052736"/>
            <a:ext cx="6347048" cy="5073427"/>
          </a:xfrm>
        </p:spPr>
        <p:txBody>
          <a:bodyPr/>
          <a:lstStyle/>
          <a:p>
            <a:r>
              <a:rPr lang="zh-CN" altLang="en-US" smtClean="0"/>
              <a:t>电影</a:t>
            </a:r>
            <a:r>
              <a:rPr lang="en-US" altLang="zh-CN" smtClean="0"/>
              <a:t>《</a:t>
            </a:r>
            <a:r>
              <a:rPr lang="zh-CN" altLang="en-US" smtClean="0"/>
              <a:t>喜福会</a:t>
            </a:r>
            <a:r>
              <a:rPr lang="en-US" altLang="zh-CN" smtClean="0"/>
              <a:t>》</a:t>
            </a:r>
            <a:r>
              <a:rPr lang="zh-CN" altLang="en-US" smtClean="0"/>
              <a:t>片段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7" y="2060847"/>
            <a:ext cx="8286675" cy="36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1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6.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对沟通的知觉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1700808"/>
            <a:ext cx="6696744" cy="442535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mtClean="0"/>
              <a:t>Hall</a:t>
            </a:r>
          </a:p>
          <a:p>
            <a:pPr marL="0" indent="0" algn="ctr">
              <a:buNone/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High-context  vs  low-context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9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319"/>
            <a:ext cx="8229600" cy="424572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8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smtClean="0">
                <a:solidFill>
                  <a:schemeClr val="accent6"/>
                </a:solidFill>
              </a:rPr>
              <a:t>Culture dimension theory</a:t>
            </a:r>
            <a:endParaRPr lang="zh-CN" altLang="en-US" sz="40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mtClean="0"/>
              <a:t>Geert Hofstede  (1928-2020)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20888"/>
            <a:ext cx="4371915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4011"/>
            <a:ext cx="8229600" cy="40983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0360"/>
            <a:ext cx="8464227" cy="54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3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48309"/>
            <a:ext cx="8843317" cy="49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8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79512" y="1340768"/>
            <a:ext cx="8784976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400" smtClean="0"/>
              <a:t>案例：祖晓梅，</a:t>
            </a:r>
            <a:r>
              <a:rPr lang="en-US" altLang="zh-CN" sz="2400" smtClean="0"/>
              <a:t>66</a:t>
            </a:r>
            <a:r>
              <a:rPr lang="zh-CN" altLang="en-US" sz="2400" smtClean="0"/>
              <a:t>页</a:t>
            </a:r>
            <a:endParaRPr lang="en-US" altLang="zh-CN" sz="24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smtClean="0"/>
              <a:t>到中国参加暑假学习项目的美国学生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和中国大学生王楠住在一个房间。开始时她们相处很好。可王楠喜欢整齐，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习惯随便放东西。王楠有点不满意，又不好意思说。每次她都特意在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面前收拾放假，可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没有在意。一天，王楠对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说，我刚才去</a:t>
            </a:r>
            <a:r>
              <a:rPr lang="en-US" altLang="zh-CN" sz="2400" smtClean="0"/>
              <a:t>Susan</a:t>
            </a:r>
            <a:r>
              <a:rPr lang="zh-CN" altLang="en-US" sz="2400" smtClean="0"/>
              <a:t>和李颖的宿舍，她们的宿舍非常干净。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说：是吗？那很好。王楠看到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并没有领会她的意思，心里很沮丧。后来</a:t>
            </a:r>
            <a:r>
              <a:rPr lang="en-US" altLang="zh-CN" sz="2400" smtClean="0"/>
              <a:t>Mary</a:t>
            </a:r>
            <a:r>
              <a:rPr lang="zh-CN" altLang="en-US" sz="2400" smtClean="0"/>
              <a:t>从另一个朋友那里听到了王楠对她的抱怨，感到不高兴，心想：她为什么不直接告诉我呢？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8192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smtClean="0"/>
              <a:t>餐桌上劝吃</a:t>
            </a:r>
            <a:endParaRPr lang="zh-CN" altLang="en-US" sz="2800" b="1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"/>
          <a:stretch/>
        </p:blipFill>
        <p:spPr>
          <a:xfrm>
            <a:off x="3769" y="1628800"/>
            <a:ext cx="9108504" cy="419099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1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9715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b="1" smtClean="0"/>
              <a:t>电影片段</a:t>
            </a:r>
            <a:endParaRPr lang="zh-CN" altLang="en-US" sz="28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0648"/>
            <a:ext cx="7485068" cy="42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05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2348880"/>
            <a:ext cx="6203032" cy="3777283"/>
          </a:xfrm>
        </p:spPr>
        <p:txBody>
          <a:bodyPr/>
          <a:lstStyle/>
          <a:p>
            <a:r>
              <a:rPr lang="zh-CN" altLang="en-US" b="1" smtClean="0"/>
              <a:t>希望给对方留面子</a:t>
            </a:r>
            <a:endParaRPr lang="en-US" altLang="zh-CN" b="1" smtClean="0"/>
          </a:p>
          <a:p>
            <a:pPr marL="0" indent="0">
              <a:buNone/>
            </a:pP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7704" y="2996952"/>
            <a:ext cx="6779096" cy="31292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视频：华师大</a:t>
            </a:r>
            <a:r>
              <a:rPr lang="en-US" altLang="zh-CN" smtClean="0"/>
              <a:t>MOOC</a:t>
            </a:r>
            <a:r>
              <a:rPr lang="zh-CN" altLang="en-US" smtClean="0"/>
              <a:t>小短剧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2348880"/>
            <a:ext cx="6203032" cy="3777283"/>
          </a:xfrm>
        </p:spPr>
        <p:txBody>
          <a:bodyPr/>
          <a:lstStyle/>
          <a:p>
            <a:r>
              <a:rPr lang="zh-CN" altLang="en-US" b="1" smtClean="0"/>
              <a:t>希望给对方留面子</a:t>
            </a:r>
            <a:endParaRPr lang="en-US" altLang="zh-CN" b="1" smtClean="0"/>
          </a:p>
          <a:p>
            <a:r>
              <a:rPr lang="zh-CN" altLang="en-US" b="1" smtClean="0"/>
              <a:t>自谦，低己高人</a:t>
            </a:r>
            <a:endParaRPr lang="en-US" altLang="zh-CN" b="1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1720" y="2852936"/>
            <a:ext cx="6635080" cy="32732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视频：五件不能在中国做的事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476"/>
            <a:ext cx="8928992" cy="456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8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 smtClean="0"/>
              <a:t>讨论：面对以下场景，你会如何用法语表达？</a:t>
            </a:r>
            <a:endParaRPr lang="en-US" altLang="zh-CN" smtClean="0"/>
          </a:p>
          <a:p>
            <a:pPr marL="514350" indent="-514350">
              <a:buAutoNum type="arabicPeriod"/>
            </a:pPr>
            <a:r>
              <a:rPr lang="zh-CN" altLang="en-US" smtClean="0"/>
              <a:t>你在法国学校的一门研讨课上表现出色，获得了很好的成绩，老师表扬了你。</a:t>
            </a:r>
            <a:endParaRPr lang="en-US" altLang="zh-CN" smtClean="0"/>
          </a:p>
          <a:p>
            <a:pPr marL="514350" indent="-514350">
              <a:buAutoNum type="arabicPeriod"/>
            </a:pPr>
            <a:r>
              <a:rPr lang="zh-CN" altLang="en-US" smtClean="0"/>
              <a:t>你做了一些拿手的中国菜，请法国同学来吃，他们很喜欢，夸奖你。</a:t>
            </a:r>
            <a:endParaRPr lang="en-US" altLang="zh-CN" smtClean="0"/>
          </a:p>
          <a:p>
            <a:pPr marL="514350" indent="-514350"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设想</a:t>
            </a:r>
            <a:r>
              <a:rPr lang="zh-CN" altLang="en-US" smtClean="0"/>
              <a:t>你是口译员，你会如何翻译以下表达？</a:t>
            </a:r>
            <a:endParaRPr lang="en-US" altLang="zh-CN" smtClean="0"/>
          </a:p>
          <a:p>
            <a:endParaRPr lang="en-US" altLang="zh-CN"/>
          </a:p>
          <a:p>
            <a:pPr marL="514350" indent="-514350">
              <a:buAutoNum type="arabicPeriod"/>
            </a:pPr>
            <a:r>
              <a:rPr lang="zh-CN" altLang="en-US" smtClean="0"/>
              <a:t>法国外宾送中国老总礼物，中国老总说：“您太客气啦。这多不好意思啊。”</a:t>
            </a:r>
            <a:endParaRPr lang="en-US" altLang="zh-CN" smtClean="0"/>
          </a:p>
          <a:p>
            <a:pPr marL="514350" indent="-514350">
              <a:buAutoNum type="arabicPeriod"/>
            </a:pPr>
            <a:r>
              <a:rPr lang="zh-CN" altLang="en-US" smtClean="0"/>
              <a:t>中国学者在法国做讲座，在讲座的最后说：“以上是我个人的一些拙见，本人学力有限，表达中难免有疏漏和缺点，还请各位赐教。”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" y="908720"/>
            <a:ext cx="9073011" cy="21602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4" y="3068960"/>
            <a:ext cx="8676456" cy="30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2348880"/>
            <a:ext cx="6203032" cy="3777283"/>
          </a:xfrm>
        </p:spPr>
        <p:txBody>
          <a:bodyPr/>
          <a:lstStyle/>
          <a:p>
            <a:r>
              <a:rPr lang="zh-CN" altLang="en-US" b="1" smtClean="0"/>
              <a:t>希望给对方留面子</a:t>
            </a:r>
            <a:endParaRPr lang="en-US" altLang="zh-CN" b="1" smtClean="0"/>
          </a:p>
          <a:p>
            <a:r>
              <a:rPr lang="zh-CN" altLang="en-US" b="1" smtClean="0"/>
              <a:t>自谦，低己高人</a:t>
            </a:r>
            <a:endParaRPr lang="en-US" altLang="zh-CN" b="1" smtClean="0"/>
          </a:p>
          <a:p>
            <a:r>
              <a:rPr lang="zh-CN" altLang="en-US" b="1"/>
              <a:t>先</a:t>
            </a:r>
            <a:r>
              <a:rPr lang="zh-CN" altLang="en-US" b="1" smtClean="0"/>
              <a:t>铺垫，最后给出请求</a:t>
            </a:r>
            <a:endParaRPr lang="en-US" altLang="zh-CN" b="1" smtClean="0"/>
          </a:p>
          <a:p>
            <a:r>
              <a:rPr lang="zh-CN" altLang="en-US" b="1"/>
              <a:t>委婉</a:t>
            </a:r>
            <a:endParaRPr lang="en-US" altLang="zh-CN" b="1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送礼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1988840"/>
            <a:ext cx="6203032" cy="4137323"/>
          </a:xfrm>
        </p:spPr>
        <p:txBody>
          <a:bodyPr/>
          <a:lstStyle/>
          <a:p>
            <a:r>
              <a:rPr lang="zh-CN" altLang="en-US" smtClean="0"/>
              <a:t>送礼的忌讳？</a:t>
            </a:r>
            <a:endParaRPr lang="en-US" altLang="zh-CN" smtClean="0"/>
          </a:p>
          <a:p>
            <a:r>
              <a:rPr lang="zh-CN" altLang="en-US" smtClean="0"/>
              <a:t>包装</a:t>
            </a:r>
            <a:endParaRPr lang="en-US" altLang="zh-CN" smtClean="0"/>
          </a:p>
          <a:p>
            <a:r>
              <a:rPr lang="zh-CN" altLang="en-US" smtClean="0"/>
              <a:t>当面拆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讨论：</a:t>
            </a: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你今天因为一些自己的烦心事心情低落，你会把这种情绪带入课堂吗？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967"/>
            <a:ext cx="8229600" cy="426442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3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6"/>
                </a:solidFill>
              </a:rPr>
              <a:t>6</a:t>
            </a:r>
            <a:r>
              <a:rPr lang="en-US" altLang="zh-CN" sz="3200" b="1" smtClean="0">
                <a:solidFill>
                  <a:schemeClr val="accent6"/>
                </a:solidFill>
              </a:rPr>
              <a:t>. </a:t>
            </a:r>
            <a:r>
              <a:rPr lang="zh-CN" altLang="en-US" sz="3200" b="1" smtClean="0">
                <a:solidFill>
                  <a:schemeClr val="accent6"/>
                </a:solidFill>
              </a:rPr>
              <a:t>对沟通的知觉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2348880"/>
            <a:ext cx="6563072" cy="3777283"/>
          </a:xfrm>
        </p:spPr>
        <p:txBody>
          <a:bodyPr/>
          <a:lstStyle/>
          <a:p>
            <a:r>
              <a:rPr lang="zh-CN" altLang="en-US" smtClean="0"/>
              <a:t>高情境文化  </a:t>
            </a:r>
            <a:r>
              <a:rPr lang="en-US" altLang="zh-CN" smtClean="0"/>
              <a:t>vs  </a:t>
            </a:r>
            <a:r>
              <a:rPr lang="zh-CN" altLang="en-US" smtClean="0"/>
              <a:t>低情境文化</a:t>
            </a:r>
            <a:endParaRPr lang="en-US" altLang="zh-CN" smtClean="0"/>
          </a:p>
          <a:p>
            <a:r>
              <a:rPr lang="zh-CN" altLang="en-US" smtClean="0"/>
              <a:t>中性表达  </a:t>
            </a:r>
            <a:r>
              <a:rPr lang="en-US" altLang="zh-CN" smtClean="0"/>
              <a:t>vs  </a:t>
            </a:r>
            <a:r>
              <a:rPr lang="zh-CN" altLang="en-US" smtClean="0"/>
              <a:t>感性文化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19256" cy="864096"/>
          </a:xfrm>
        </p:spPr>
        <p:txBody>
          <a:bodyPr>
            <a:normAutofit/>
          </a:bodyPr>
          <a:lstStyle/>
          <a:p>
            <a:r>
              <a:rPr lang="en-US" altLang="zh-CN" sz="3200" b="1" smtClean="0">
                <a:solidFill>
                  <a:schemeClr val="accent6"/>
                </a:solidFill>
              </a:rPr>
              <a:t>5. </a:t>
            </a:r>
            <a:r>
              <a:rPr lang="zh-CN" altLang="en-US" sz="3200" b="1" smtClean="0">
                <a:solidFill>
                  <a:schemeClr val="accent6"/>
                </a:solidFill>
              </a:rPr>
              <a:t>对空间的知觉</a:t>
            </a: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2204864"/>
            <a:ext cx="7427168" cy="3921299"/>
          </a:xfrm>
        </p:spPr>
        <p:txBody>
          <a:bodyPr/>
          <a:lstStyle/>
          <a:p>
            <a:r>
              <a:rPr lang="zh-CN" altLang="en-US" smtClean="0"/>
              <a:t>公共空间文化  </a:t>
            </a:r>
            <a:r>
              <a:rPr lang="en-US" altLang="zh-CN" smtClean="0"/>
              <a:t>vs  </a:t>
            </a:r>
            <a:r>
              <a:rPr lang="zh-CN" altLang="en-US" smtClean="0"/>
              <a:t>隐私空间文化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5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空间的分类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固定空间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748464" cy="46085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800"/>
              <a:t>https://geerthofstede.com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12870"/>
            <a:ext cx="8928992" cy="300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6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90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869"/>
            <a:ext cx="8676456" cy="477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87180"/>
            <a:ext cx="6606480" cy="441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4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固定空间</a:t>
            </a:r>
            <a:endParaRPr lang="en-US" altLang="zh-CN" smtClean="0"/>
          </a:p>
          <a:p>
            <a:r>
              <a:rPr lang="zh-CN" altLang="en-US"/>
              <a:t>半</a:t>
            </a:r>
            <a:r>
              <a:rPr lang="zh-CN" altLang="en-US" smtClean="0"/>
              <a:t>固定</a:t>
            </a:r>
            <a:r>
              <a:rPr lang="zh-CN" altLang="en-US"/>
              <a:t>空间</a:t>
            </a:r>
            <a:endParaRPr lang="en-US" altLang="zh-CN" smtClean="0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80885"/>
            <a:ext cx="3442532" cy="390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060848"/>
            <a:ext cx="42481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2656"/>
            <a:ext cx="4392488" cy="601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0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25020"/>
            <a:ext cx="9235189" cy="287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8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61" y="55520"/>
            <a:ext cx="5413051" cy="675785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合作式学习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6336704" cy="3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4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1720" y="5301208"/>
            <a:ext cx="6635080" cy="824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smtClean="0"/>
              <a:t>视频：风水与房屋的空间布置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98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7" y="1052736"/>
            <a:ext cx="3153839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4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固定空间</a:t>
            </a:r>
            <a:endParaRPr lang="en-US" altLang="zh-CN" smtClean="0"/>
          </a:p>
          <a:p>
            <a:r>
              <a:rPr lang="zh-CN" altLang="en-US"/>
              <a:t>半</a:t>
            </a:r>
            <a:r>
              <a:rPr lang="zh-CN" altLang="en-US" smtClean="0"/>
              <a:t>固定</a:t>
            </a:r>
            <a:r>
              <a:rPr lang="zh-CN" altLang="en-US"/>
              <a:t>空间</a:t>
            </a:r>
            <a:endParaRPr lang="en-US" altLang="zh-CN" smtClean="0"/>
          </a:p>
          <a:p>
            <a:r>
              <a:rPr lang="zh-CN" altLang="en-US" smtClean="0"/>
              <a:t>不固定空间：人际</a:t>
            </a:r>
            <a:r>
              <a:rPr lang="zh-CN" altLang="en-US"/>
              <a:t>空间距离（</a:t>
            </a:r>
            <a:r>
              <a:rPr lang="en-US" altLang="zh-CN"/>
              <a:t>Edward Hall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683-869D-4723-8B75-78F74302ADF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1363</Words>
  <Application>Microsoft Office PowerPoint</Application>
  <PresentationFormat>全屏显示(4:3)</PresentationFormat>
  <Paragraphs>313</Paragraphs>
  <Slides>121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22" baseType="lpstr">
      <vt:lpstr>Office 主题​​</vt:lpstr>
      <vt:lpstr>跨文化交际 Communication interculturelle</vt:lpstr>
      <vt:lpstr>第二讲 文化的深层：价值观 À la recherche des valeurs:  au coeur de la culture</vt:lpstr>
      <vt:lpstr>PowerPoint 演示文稿</vt:lpstr>
      <vt:lpstr>PowerPoint 演示文稿</vt:lpstr>
      <vt:lpstr>PowerPoint 演示文稿</vt:lpstr>
      <vt:lpstr>PowerPoint 演示文稿</vt:lpstr>
      <vt:lpstr>Culture dimension theory</vt:lpstr>
      <vt:lpstr>PowerPoint 演示文稿</vt:lpstr>
      <vt:lpstr>PowerPoint 演示文稿</vt:lpstr>
      <vt:lpstr> High-context and low-context</vt:lpstr>
      <vt:lpstr>PowerPoint 演示文稿</vt:lpstr>
      <vt:lpstr>PowerPoint 演示文稿</vt:lpstr>
      <vt:lpstr>华师大MOOC</vt:lpstr>
      <vt:lpstr>PowerPoint 演示文稿</vt:lpstr>
      <vt:lpstr>PowerPoint 演示文稿</vt:lpstr>
      <vt:lpstr>11. 对自我和他人关系的取向</vt:lpstr>
      <vt:lpstr>PowerPoint 演示文稿</vt:lpstr>
      <vt:lpstr>寒暄</vt:lpstr>
      <vt:lpstr>刘杨</vt:lpstr>
      <vt:lpstr>PowerPoint 演示文稿</vt:lpstr>
      <vt:lpstr>处理事情的方式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 对权力平等的知觉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 对不确定性的知觉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 对生活质量与数量的知觉</vt:lpstr>
      <vt:lpstr>PowerPoint 演示文稿</vt:lpstr>
      <vt:lpstr>PowerPoint 演示文稿</vt:lpstr>
      <vt:lpstr>PowerPoint 演示文稿</vt:lpstr>
      <vt:lpstr>PowerPoint 演示文稿</vt:lpstr>
      <vt:lpstr>7. 对规则的知觉</vt:lpstr>
      <vt:lpstr>PowerPoint 演示文稿</vt:lpstr>
      <vt:lpstr>7. 对规则的知觉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 对规则的知觉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称呼语</vt:lpstr>
      <vt:lpstr>PowerPoint 演示文稿</vt:lpstr>
      <vt:lpstr>PowerPoint 演示文稿</vt:lpstr>
      <vt:lpstr>PowerPoint 演示文稿</vt:lpstr>
      <vt:lpstr>6. 对沟通的知觉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餐桌上劝吃</vt:lpstr>
      <vt:lpstr>电影片段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送礼</vt:lpstr>
      <vt:lpstr>PowerPoint 演示文稿</vt:lpstr>
      <vt:lpstr>PowerPoint 演示文稿</vt:lpstr>
      <vt:lpstr>6. 对沟通的知觉</vt:lpstr>
      <vt:lpstr>5. 对空间的知觉</vt:lpstr>
      <vt:lpstr>空间的分类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合作式学习</vt:lpstr>
      <vt:lpstr>PowerPoint 演示文稿</vt:lpstr>
      <vt:lpstr>PowerPoint 演示文稿</vt:lpstr>
      <vt:lpstr>PowerPoint 演示文稿</vt:lpstr>
      <vt:lpstr>4. 对时间的知觉</vt:lpstr>
      <vt:lpstr>PowerPoint 演示文稿</vt:lpstr>
      <vt:lpstr>4. 对时间的知觉</vt:lpstr>
      <vt:lpstr>4. 对时间的知觉</vt:lpstr>
      <vt:lpstr>PowerPoint 演示文稿</vt:lpstr>
      <vt:lpstr>PowerPoint 演示文稿</vt:lpstr>
      <vt:lpstr>PowerPoint 演示文稿</vt:lpstr>
      <vt:lpstr>4. 对时间的知觉</vt:lpstr>
      <vt:lpstr>PowerPoint 演示文稿</vt:lpstr>
      <vt:lpstr>PowerPoint 演示文稿</vt:lpstr>
      <vt:lpstr>PowerPoint 演示文稿</vt:lpstr>
      <vt:lpstr>3. 对人的活动的取向</vt:lpstr>
      <vt:lpstr>2. 对自然的取向</vt:lpstr>
      <vt:lpstr>Caspar David Friedrich Le voyageur contemplant une mer de nuages (1818)</vt:lpstr>
      <vt:lpstr>Sisley</vt:lpstr>
      <vt:lpstr>王希孟 千里江山图</vt:lpstr>
      <vt:lpstr>古典私家园林</vt:lpstr>
      <vt:lpstr>PowerPoint 演示文稿</vt:lpstr>
      <vt:lpstr>1. 对人性的取向</vt:lpstr>
      <vt:lpstr>PowerPoint 演示文稿</vt:lpstr>
      <vt:lpstr>华师大MOOC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在交际中发挥作用的价值观</dc:title>
  <dc:creator>lonovo</dc:creator>
  <cp:lastModifiedBy>lonovo</cp:lastModifiedBy>
  <cp:revision>259</cp:revision>
  <dcterms:created xsi:type="dcterms:W3CDTF">2021-09-18T23:10:45Z</dcterms:created>
  <dcterms:modified xsi:type="dcterms:W3CDTF">2022-06-19T03:22:38Z</dcterms:modified>
</cp:coreProperties>
</file>